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sldIdLst>
    <p:sldId id="256" r:id="rId2"/>
    <p:sldId id="257" r:id="rId3"/>
    <p:sldId id="284" r:id="rId4"/>
    <p:sldId id="285" r:id="rId5"/>
    <p:sldId id="286" r:id="rId6"/>
    <p:sldId id="260" r:id="rId7"/>
    <p:sldId id="287" r:id="rId8"/>
    <p:sldId id="261" r:id="rId9"/>
    <p:sldId id="288" r:id="rId10"/>
    <p:sldId id="289" r:id="rId11"/>
    <p:sldId id="265" r:id="rId12"/>
    <p:sldId id="290" r:id="rId13"/>
    <p:sldId id="264" r:id="rId14"/>
    <p:sldId id="291" r:id="rId15"/>
    <p:sldId id="263" r:id="rId16"/>
    <p:sldId id="292" r:id="rId17"/>
    <p:sldId id="266" r:id="rId18"/>
    <p:sldId id="293" r:id="rId19"/>
    <p:sldId id="267" r:id="rId20"/>
    <p:sldId id="268" r:id="rId21"/>
    <p:sldId id="273" r:id="rId22"/>
    <p:sldId id="276" r:id="rId23"/>
    <p:sldId id="269" r:id="rId24"/>
    <p:sldId id="275" r:id="rId25"/>
    <p:sldId id="274" r:id="rId26"/>
    <p:sldId id="270" r:id="rId27"/>
    <p:sldId id="277" r:id="rId28"/>
    <p:sldId id="278" r:id="rId29"/>
    <p:sldId id="272" r:id="rId30"/>
    <p:sldId id="279" r:id="rId31"/>
    <p:sldId id="280" r:id="rId32"/>
    <p:sldId id="271" r:id="rId33"/>
    <p:sldId id="282" r:id="rId34"/>
    <p:sldId id="281" r:id="rId35"/>
    <p:sldId id="283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81"/>
  </p:normalViewPr>
  <p:slideViewPr>
    <p:cSldViewPr snapToGrid="0" snapToObjects="1">
      <p:cViewPr varScale="1">
        <p:scale>
          <a:sx n="81" d="100"/>
          <a:sy n="81" d="100"/>
        </p:scale>
        <p:origin x="96" y="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226-5BEF-BB41-8E0C-7AC6299624E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07A2-5095-854A-9569-7E5FA861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66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226-5BEF-BB41-8E0C-7AC6299624E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07A2-5095-854A-9569-7E5FA861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226-5BEF-BB41-8E0C-7AC6299624E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07A2-5095-854A-9569-7E5FA861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6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226-5BEF-BB41-8E0C-7AC6299624E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07A2-5095-854A-9569-7E5FA861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474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226-5BEF-BB41-8E0C-7AC6299624E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07A2-5095-854A-9569-7E5FA861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00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226-5BEF-BB41-8E0C-7AC6299624E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07A2-5095-854A-9569-7E5FA861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7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226-5BEF-BB41-8E0C-7AC6299624E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07A2-5095-854A-9569-7E5FA861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2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226-5BEF-BB41-8E0C-7AC6299624E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07A2-5095-854A-9569-7E5FA861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41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226-5BEF-BB41-8E0C-7AC6299624E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07A2-5095-854A-9569-7E5FA861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8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226-5BEF-BB41-8E0C-7AC6299624E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07A2-5095-854A-9569-7E5FA861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5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226-5BEF-BB41-8E0C-7AC6299624E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07A2-5095-854A-9569-7E5FA861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4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9A226-5BEF-BB41-8E0C-7AC6299624E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407A2-5095-854A-9569-7E5FA861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7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Digestive System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5886" y="5323113"/>
            <a:ext cx="8534400" cy="127362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Junior Swine Association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Skillathon Resource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29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0809" y="1828453"/>
            <a:ext cx="8644363" cy="4495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6753102" y="3578148"/>
            <a:ext cx="1073728" cy="9067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2" y="1210806"/>
            <a:ext cx="4394379" cy="236734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Stomach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39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356" y="287287"/>
            <a:ext cx="9601200" cy="14859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Gall Bladder, Liver, Pancreas, and Duodenum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9389"/>
            <a:ext cx="10972800" cy="4352979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gall bladder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serves as a storage compartment for bile.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secreted by a gland called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liver,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bile assists in the digestion of fats.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pancreas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another gland that secretes juices that aid in the digestion of fats, carbohydrates, and proteins.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secretions are added in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duodenum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which is the first section of the small intestine.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47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90193" y="1773187"/>
            <a:ext cx="8793405" cy="457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356" y="287287"/>
            <a:ext cx="9601200" cy="14859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Gall Bladder, Liver, Pancreas, and Duodenum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274684" y="2023559"/>
            <a:ext cx="2148444" cy="16710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0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62" y="287287"/>
            <a:ext cx="9601200" cy="14859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 Intestine and Cecum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2707" y="1499759"/>
            <a:ext cx="10972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 intestine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assists in the absorption of nutrients.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contains two other parts,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jejunum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ileum.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jejunum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middle or intermediate part of the small intestine.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ileum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final portion of the small intestine.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 the ileum and the large intestine is a “blind gut” referred to as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cecum.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 primary role for this in swine, but in some monogastric animals, it aids in the digestions of fibrous materials. </a:t>
            </a:r>
          </a:p>
        </p:txBody>
      </p:sp>
    </p:spTree>
    <p:extLst>
      <p:ext uri="{BB962C8B-B14F-4D97-AF65-F5344CB8AC3E}">
        <p14:creationId xmlns:p14="http://schemas.microsoft.com/office/powerpoint/2010/main" val="152319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62" y="287287"/>
            <a:ext cx="9601200" cy="14859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 Intestine and Cecum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7681" y="1627961"/>
            <a:ext cx="9374441" cy="487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539146" y="2731296"/>
            <a:ext cx="949433" cy="15719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024946" y="4257411"/>
            <a:ext cx="47500" cy="1043932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39146" y="5301343"/>
            <a:ext cx="1368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Intestine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 rot="1583124">
            <a:off x="6904934" y="3795887"/>
            <a:ext cx="1461635" cy="8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5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62" y="305037"/>
            <a:ext cx="9601200" cy="14859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Intestine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626426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intestine’s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function is the absorption of water.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Mucous is added to the remaining food in order to make passage easier.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largest portion of the large intestine and plays a major role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water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absorption and formation of feces.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Muscle contractions push food through the intestines.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13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62" y="287287"/>
            <a:ext cx="9601200" cy="14859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Intestine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7681" y="1627961"/>
            <a:ext cx="9374441" cy="487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 10"/>
          <p:cNvSpPr/>
          <p:nvPr/>
        </p:nvSpPr>
        <p:spPr>
          <a:xfrm>
            <a:off x="6333825" y="2366952"/>
            <a:ext cx="2091718" cy="197644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8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Rectum and Anus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rectum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final portion of the large intestine.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 straight tube of the large intestine that forms solid waste. 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anus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final part of the digestive tract to excrete undigested food from the body.  </a:t>
            </a:r>
          </a:p>
        </p:txBody>
      </p:sp>
    </p:spTree>
    <p:extLst>
      <p:ext uri="{BB962C8B-B14F-4D97-AF65-F5344CB8AC3E}">
        <p14:creationId xmlns:p14="http://schemas.microsoft.com/office/powerpoint/2010/main" val="353826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Rectum and Anus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80108" y="1341437"/>
            <a:ext cx="9518923" cy="495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9820886" y="2641569"/>
            <a:ext cx="665019" cy="6293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0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7752"/>
            <a:ext cx="9601200" cy="3762214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Now that you have learned about the digestive tract, take this quiz to see what you have learned!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824206" y="3874576"/>
            <a:ext cx="4695987" cy="21852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 Quiz!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21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Objectives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various parts of the digestive system.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 the difference between a monogastric animal and a ruminant animal.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 various functions of parts of the digestive system.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47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Pigs are monogastric animals which means they only have a single-chambered stomach.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487838" y="3323094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6723682" y="3323093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95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1688" y="2210446"/>
            <a:ext cx="6641024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 working through the quiz to see what you know!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4199395" y="4143212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71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9884" y="2286000"/>
            <a:ext cx="5664631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look back in the slides to refresh your memory!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4199394" y="4500965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60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917915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The jejunum and ileum are a part of the large intestine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487838" y="3323094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6723682" y="3323093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0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1688" y="2210446"/>
            <a:ext cx="6641024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 working through the quiz to see what you know!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4199395" y="4143212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7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9884" y="2286000"/>
            <a:ext cx="5664631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look back in the slides to refresh your memory!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4199394" y="4500965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16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44837"/>
            <a:ext cx="9601200" cy="2072898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The straight tube that forms solid waste and prepares waste for excretion is called the _____________.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596326" y="2749654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Anus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7173133" y="2749655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Rectum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hlinkClick r:id="rId2" action="ppaction://hlinksldjump"/>
          </p:cNvPr>
          <p:cNvSpPr/>
          <p:nvPr/>
        </p:nvSpPr>
        <p:spPr>
          <a:xfrm>
            <a:off x="1596325" y="4739892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7173133" y="4739892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Cecum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11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1688" y="2210446"/>
            <a:ext cx="6641024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 working through the quiz to see what you know!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4199395" y="4143212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20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9884" y="2286000"/>
            <a:ext cx="5664631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look back in the slides to refresh your memory!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4199394" y="4500965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90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5621" y="406829"/>
            <a:ext cx="9601200" cy="2010905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At the end of the esophagus is the ___________ that helps prevent food from reentry into the esophagus.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487838" y="2946614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Cardiac Valve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6841212" y="2946614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Pyloric Valve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1487837" y="4836761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Cecum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6841212" y="4836762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Ileum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87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Mongastric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vs. Ruminant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monogastric</a:t>
            </a:r>
            <a:r>
              <a:rPr lang="en-US" dirty="0" smtClean="0"/>
              <a:t> animal has a single-chambered stomach and a much simpler digestive tract. </a:t>
            </a:r>
            <a:endParaRPr lang="en-US" dirty="0" smtClean="0"/>
          </a:p>
          <a:p>
            <a:pPr lvl="1"/>
            <a:r>
              <a:rPr lang="en-US" dirty="0" smtClean="0"/>
              <a:t>Swine are monogastric</a:t>
            </a:r>
            <a:r>
              <a:rPr lang="en-US" dirty="0" smtClean="0"/>
              <a:t>	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ruminant</a:t>
            </a:r>
            <a:r>
              <a:rPr lang="en-US" dirty="0" smtClean="0"/>
              <a:t> animal has a four-chambered stomach with a much more complex digestive tract.</a:t>
            </a:r>
          </a:p>
          <a:p>
            <a:pPr lvl="1"/>
            <a:r>
              <a:rPr lang="en-US" dirty="0" smtClean="0"/>
              <a:t>Cattle are ruminants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2094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1688" y="2210446"/>
            <a:ext cx="6641024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 working through the quiz to see what you know!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4199395" y="4143212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25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9884" y="2286000"/>
            <a:ext cx="5664631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look back in the slides to refresh your memory!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4199394" y="4500965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65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The main function of the liver is to secrete _______________.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371600" y="2655375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Saliva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6723682" y="2655375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Juice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hlinkClick r:id="rId2" action="ppaction://hlinksldjump"/>
          </p:cNvPr>
          <p:cNvSpPr/>
          <p:nvPr/>
        </p:nvSpPr>
        <p:spPr>
          <a:xfrm>
            <a:off x="1371600" y="4779287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6723682" y="4779287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0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1688" y="2210446"/>
            <a:ext cx="6641024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 working through the quiz to see what you know!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4199395" y="4143212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 Quiz!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49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9884" y="2286000"/>
            <a:ext cx="5664631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look back in the slides to refresh your memory!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4199394" y="4500965"/>
            <a:ext cx="3945609" cy="1640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5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Congratulations!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4712" y="2286000"/>
            <a:ext cx="7074976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have completed the “Digestive System” resource! Great work!  Keep going through the resources to learn more about swine!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Layout of the Digestive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this diagram to be able to identify the various parts of the digestive system.  </a:t>
            </a:r>
          </a:p>
        </p:txBody>
      </p:sp>
      <p:pic>
        <p:nvPicPr>
          <p:cNvPr id="5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74602" y="2307771"/>
            <a:ext cx="8207603" cy="426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414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Tongue and Salivary Glands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tongue</a:t>
            </a:r>
            <a:r>
              <a:rPr lang="en-US" dirty="0" smtClean="0"/>
              <a:t> serves as the first step to generate saliva and it helps push food toward the esophagus. </a:t>
            </a:r>
          </a:p>
          <a:p>
            <a:r>
              <a:rPr lang="en-US" b="1" dirty="0" smtClean="0"/>
              <a:t>Sublingual, mandibular, and parotid salivary glands </a:t>
            </a:r>
            <a:r>
              <a:rPr lang="en-US" dirty="0" smtClean="0"/>
              <a:t>all work together to create saliva.</a:t>
            </a:r>
          </a:p>
          <a:p>
            <a:r>
              <a:rPr lang="en-US" b="1" dirty="0" smtClean="0"/>
              <a:t>Saliva</a:t>
            </a:r>
            <a:r>
              <a:rPr lang="en-US" dirty="0" smtClean="0"/>
              <a:t> is a watery, mucus-like secretion of the salivary glands in the mouth that lubricates the food and aids in digestion. </a:t>
            </a:r>
          </a:p>
          <a:p>
            <a:r>
              <a:rPr lang="en-US" dirty="0" smtClean="0"/>
              <a:t>It contains an enzyme that helps break down starch.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469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Tongue and Salivary Glands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3487" y="1579711"/>
            <a:ext cx="8860970" cy="46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2874818" y="3947803"/>
            <a:ext cx="1460665" cy="12469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7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Esophagus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esophagus</a:t>
            </a:r>
            <a:r>
              <a:rPr lang="en-US" dirty="0" smtClean="0"/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 tube which carries the food from the mouth to the stomach.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Muscle contractions push the food toward the stomach.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Swallowing is the first of these contractions.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the esophagus is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cardiac valve,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which prevents food from passing from the stomach back into the esophagus.</a:t>
            </a:r>
          </a:p>
        </p:txBody>
      </p:sp>
    </p:spTree>
    <p:extLst>
      <p:ext uri="{BB962C8B-B14F-4D97-AF65-F5344CB8AC3E}">
        <p14:creationId xmlns:p14="http://schemas.microsoft.com/office/powerpoint/2010/main" val="1681234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0809" y="1828453"/>
            <a:ext cx="8644363" cy="4495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5588329" y="3571157"/>
            <a:ext cx="665019" cy="6293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2" y="1210806"/>
            <a:ext cx="4394379" cy="236734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Esophagus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74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Stomach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stomach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 reaction chamber where chemicals are added to the food.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Certain cells along the stomach wall secrete hydrochloric acid and enzymes.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chemicals help break down food into small particles.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Particles that the stomach cannot absorb into the bloodstream pass in to the small intestine through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pyloric valve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7616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883</Words>
  <Application>Microsoft Office PowerPoint</Application>
  <PresentationFormat>Widescreen</PresentationFormat>
  <Paragraphs>113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Times New Roman</vt:lpstr>
      <vt:lpstr>Office Theme</vt:lpstr>
      <vt:lpstr>Digestive System</vt:lpstr>
      <vt:lpstr>Learning Objectives</vt:lpstr>
      <vt:lpstr>Mongastric vs. Ruminant</vt:lpstr>
      <vt:lpstr>Layout of the Digestive System</vt:lpstr>
      <vt:lpstr>Tongue and Salivary Glands</vt:lpstr>
      <vt:lpstr>Tongue and Salivary Glands</vt:lpstr>
      <vt:lpstr>Esophagus</vt:lpstr>
      <vt:lpstr>Esophagus</vt:lpstr>
      <vt:lpstr>Stomach</vt:lpstr>
      <vt:lpstr>Stomach</vt:lpstr>
      <vt:lpstr>Gall Bladder, Liver, Pancreas, and Duodenum</vt:lpstr>
      <vt:lpstr>Gall Bladder, Liver, Pancreas, and Duodenum</vt:lpstr>
      <vt:lpstr>Small Intestine and Cecum</vt:lpstr>
      <vt:lpstr>Small Intestine and Cecum</vt:lpstr>
      <vt:lpstr>Large Intestine</vt:lpstr>
      <vt:lpstr>Large Intestine</vt:lpstr>
      <vt:lpstr>Rectum and Anus</vt:lpstr>
      <vt:lpstr>Rectum and Anus</vt:lpstr>
      <vt:lpstr>Now that you have learned about the digestive tract, take this quiz to see what you have learned!</vt:lpstr>
      <vt:lpstr>1. Pigs are monogastric animals which means they only have a single-chambered stomach.</vt:lpstr>
      <vt:lpstr>Correct!</vt:lpstr>
      <vt:lpstr>Try Again!</vt:lpstr>
      <vt:lpstr>2.  The jejunum and ileum are a part of the large intestine. </vt:lpstr>
      <vt:lpstr>Correct!</vt:lpstr>
      <vt:lpstr>Try Again!</vt:lpstr>
      <vt:lpstr>3. The straight tube that forms solid waste and prepares waste for excretion is called the _____________.</vt:lpstr>
      <vt:lpstr>Correct!</vt:lpstr>
      <vt:lpstr>Try Again!</vt:lpstr>
      <vt:lpstr>4. At the end of the esophagus is the ___________ that helps prevent food from reentry into the esophagus.</vt:lpstr>
      <vt:lpstr>Correct!</vt:lpstr>
      <vt:lpstr>Try Again!</vt:lpstr>
      <vt:lpstr>5. The main function of the liver is to secrete _______________.</vt:lpstr>
      <vt:lpstr>Correct!</vt:lpstr>
      <vt:lpstr>Try Again!</vt:lpstr>
      <vt:lpstr>Congratulations!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Digestive System</dc:title>
  <dc:creator>Brandon Brunt</dc:creator>
  <cp:lastModifiedBy>NJSAIntern</cp:lastModifiedBy>
  <cp:revision>20</cp:revision>
  <dcterms:created xsi:type="dcterms:W3CDTF">2016-05-10T13:38:30Z</dcterms:created>
  <dcterms:modified xsi:type="dcterms:W3CDTF">2017-03-24T13:57:27Z</dcterms:modified>
</cp:coreProperties>
</file>